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vo" charset="1" panose="02020502070400060406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Open Sans" charset="1" panose="00000000000000000000"/>
      <p:regular r:id="rId29"/>
    </p:embeddedFont>
    <p:embeddedFont>
      <p:font typeface="Open Sans Bold" charset="1" panose="00000000000000000000"/>
      <p:regular r:id="rId30"/>
    </p:embeddedFont>
    <p:embeddedFont>
      <p:font typeface="Open Sans Italics" charset="1" panose="00000000000000000000"/>
      <p:regular r:id="rId31"/>
    </p:embeddedFont>
    <p:embeddedFont>
      <p:font typeface="Open Sans Bold Italics" charset="1" panose="00000000000000000000"/>
      <p:regular r:id="rId32"/>
    </p:embeddedFont>
    <p:embeddedFont>
      <p:font typeface="Open Sans Light" charset="1" panose="00000000000000000000"/>
      <p:regular r:id="rId33"/>
    </p:embeddedFont>
    <p:embeddedFont>
      <p:font typeface="Open Sans Light Italics" charset="1" panose="00000000000000000000"/>
      <p:regular r:id="rId34"/>
    </p:embeddedFont>
    <p:embeddedFont>
      <p:font typeface="Open Sans Medium" charset="1" panose="00000000000000000000"/>
      <p:regular r:id="rId35"/>
    </p:embeddedFont>
    <p:embeddedFont>
      <p:font typeface="Open Sans Medium Italics" charset="1" panose="00000000000000000000"/>
      <p:regular r:id="rId36"/>
    </p:embeddedFont>
    <p:embeddedFont>
      <p:font typeface="Open Sans Semi-Bold" charset="1" panose="00000000000000000000"/>
      <p:regular r:id="rId37"/>
    </p:embeddedFont>
    <p:embeddedFont>
      <p:font typeface="Open Sans Semi-Bold Italics" charset="1" panose="00000000000000000000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68" Target="slides/slide28.xml" Type="http://schemas.openxmlformats.org/officeDocument/2006/relationships/slide"/><Relationship Id="rId69" Target="slides/slide29.xml" Type="http://schemas.openxmlformats.org/officeDocument/2006/relationships/slide"/><Relationship Id="rId7" Target="fonts/font7.fntdata" Type="http://schemas.openxmlformats.org/officeDocument/2006/relationships/font"/><Relationship Id="rId70" Target="slides/slide30.xml" Type="http://schemas.openxmlformats.org/officeDocument/2006/relationships/slide"/><Relationship Id="rId71" Target="slides/slide31.xml" Type="http://schemas.openxmlformats.org/officeDocument/2006/relationships/slide"/><Relationship Id="rId72" Target="slides/slide32.xml" Type="http://schemas.openxmlformats.org/officeDocument/2006/relationships/slide"/><Relationship Id="rId73" Target="slides/slide33.xml" Type="http://schemas.openxmlformats.org/officeDocument/2006/relationships/slide"/><Relationship Id="rId74" Target="slides/slide34.xml" Type="http://schemas.openxmlformats.org/officeDocument/2006/relationships/slide"/><Relationship Id="rId75" Target="slides/slide35.xml" Type="http://schemas.openxmlformats.org/officeDocument/2006/relationships/slide"/><Relationship Id="rId76" Target="slides/slide36.xml" Type="http://schemas.openxmlformats.org/officeDocument/2006/relationships/slide"/><Relationship Id="rId77" Target="slides/slide37.xml" Type="http://schemas.openxmlformats.org/officeDocument/2006/relationships/slide"/><Relationship Id="rId78" Target="slides/slide38.xml" Type="http://schemas.openxmlformats.org/officeDocument/2006/relationships/slide"/><Relationship Id="rId79" Target="slides/slide39.xml" Type="http://schemas.openxmlformats.org/officeDocument/2006/relationships/slide"/><Relationship Id="rId8" Target="fonts/font8.fntdata" Type="http://schemas.openxmlformats.org/officeDocument/2006/relationships/font"/><Relationship Id="rId80" Target="slides/slide40.xml" Type="http://schemas.openxmlformats.org/officeDocument/2006/relationships/slide"/><Relationship Id="rId81" Target="slides/slide4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5.pn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5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.png" Type="http://schemas.openxmlformats.org/officeDocument/2006/relationships/image"/><Relationship Id="rId5" Target="../media/image54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61.jpeg" Type="http://schemas.openxmlformats.org/officeDocument/2006/relationships/image"/><Relationship Id="rId5" Target="../media/VAF_ammmkcA.mp4" Type="http://schemas.openxmlformats.org/officeDocument/2006/relationships/video"/><Relationship Id="rId6" Target="../media/VAF_ammmkcA.mp4" Type="http://schemas.microsoft.com/office/2007/relationships/media"/><Relationship Id="rId7" Target="https://youtu.be/l9tx6Ql0OUA" TargetMode="External" Type="http://schemas.openxmlformats.org/officeDocument/2006/relationships/hyperlink"/><Relationship Id="rId8" Target="https://youtu.be/l9tx6Ql0OU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https://github.com/htmw/2024S-Kodak/wiki" TargetMode="External" Type="http://schemas.openxmlformats.org/officeDocument/2006/relationships/hyperlink"/><Relationship Id="rId5" Target="https://github.com/htmw/2024S-Kodak/wiki" TargetMode="External" Type="http://schemas.openxmlformats.org/officeDocument/2006/relationships/hyperlink"/><Relationship Id="rId6" Target="https://github.com/htmw/2024S-Kodak" TargetMode="External" Type="http://schemas.openxmlformats.org/officeDocument/2006/relationships/hyperlink"/><Relationship Id="rId7" Target="../media/image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7030" y="5153025"/>
            <a:ext cx="871394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5CE1E6"/>
                </a:solidFill>
                <a:latin typeface="Open Sauce Light"/>
              </a:rPr>
              <a:t>SmartHirePRO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18671" y="981075"/>
            <a:ext cx="1085065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</a:rPr>
              <a:t>TEAM KODAK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18671" y="8803005"/>
            <a:ext cx="1085065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</a:rPr>
              <a:t>CS691 CRN21669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18920" y="-496095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6258" y="3232103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1"/>
                </a:lnTo>
                <a:lnTo>
                  <a:pt x="0" y="1600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66357" y="2522033"/>
            <a:ext cx="2155287" cy="2430967"/>
          </a:xfrm>
          <a:custGeom>
            <a:avLst/>
            <a:gdLst/>
            <a:ahLst/>
            <a:cxnLst/>
            <a:rect r="r" b="b" t="t" l="l"/>
            <a:pathLst>
              <a:path h="2430967" w="2155287">
                <a:moveTo>
                  <a:pt x="0" y="0"/>
                </a:moveTo>
                <a:lnTo>
                  <a:pt x="2155286" y="0"/>
                </a:lnTo>
                <a:lnTo>
                  <a:pt x="2155286" y="2430966"/>
                </a:lnTo>
                <a:lnTo>
                  <a:pt x="0" y="2430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02808" y="826655"/>
            <a:ext cx="8485192" cy="5840987"/>
          </a:xfrm>
          <a:custGeom>
            <a:avLst/>
            <a:gdLst/>
            <a:ahLst/>
            <a:cxnLst/>
            <a:rect r="r" b="b" t="t" l="l"/>
            <a:pathLst>
              <a:path h="5840987" w="8485192">
                <a:moveTo>
                  <a:pt x="0" y="0"/>
                </a:moveTo>
                <a:lnTo>
                  <a:pt x="8485192" y="0"/>
                </a:lnTo>
                <a:lnTo>
                  <a:pt x="8485192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8754" y="293255"/>
            <a:ext cx="726900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Open Sauce Light"/>
              </a:rPr>
              <a:t>Daiman,</a:t>
            </a:r>
            <a:r>
              <a:rPr lang="en-US" sz="3299">
                <a:solidFill>
                  <a:srgbClr val="5CE1E6"/>
                </a:solidFill>
                <a:latin typeface="Open Sauce Light"/>
              </a:rPr>
              <a:t> </a:t>
            </a:r>
            <a:r>
              <a:rPr lang="en-US" sz="3299">
                <a:solidFill>
                  <a:srgbClr val="74279E"/>
                </a:solidFill>
                <a:latin typeface="Open Sauce Light"/>
              </a:rPr>
              <a:t>Technical Support Assistant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40905"/>
            <a:ext cx="17071252" cy="1004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9"/>
              </a:lnSpc>
            </a:pPr>
            <a:r>
              <a:rPr lang="en-US" sz="2299">
                <a:solidFill>
                  <a:srgbClr val="5CE1E6"/>
                </a:solidFill>
                <a:latin typeface="Open Sauce Light"/>
              </a:rPr>
              <a:t>Demographics: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Age: 27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Location: Birmingham, UK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Education: Bachelor's Degree in IT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Experience: 2 yrs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5CE1E6"/>
                </a:solidFill>
                <a:latin typeface="Open Sauce Light"/>
              </a:rPr>
              <a:t>Skills and Qualifications: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Experience in Technical Support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Certified AWS CPP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100 hrs plus Data Science courses completed on Datacamp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Competed in multiple hackathons based on machine learning on HackerEarth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5CE1E6"/>
                </a:solidFill>
                <a:latin typeface="Open Sauce Light"/>
              </a:rPr>
              <a:t>Goals and Needs: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Determine to change career paths from technical support to a career in Data science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After countless unfruitful applications, looking job recommendations that encapsulates all his recently acquired skills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5222" y="1028700"/>
            <a:ext cx="235755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Open Sauce Light"/>
              </a:rPr>
              <a:t>MVP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7328" y="2755797"/>
            <a:ext cx="15313343" cy="670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9179FA"/>
                </a:solidFill>
                <a:latin typeface="Ovo"/>
              </a:rPr>
              <a:t>Core Functionality: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9179FA"/>
                </a:solidFill>
                <a:latin typeface="Ovo"/>
              </a:rPr>
              <a:t>Resume Parsing: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9179FA"/>
                </a:solidFill>
                <a:latin typeface="Ovo"/>
              </a:rPr>
              <a:t>Basic skill and experience extraction using pre-trained models or simple keyword matching.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9179FA"/>
                </a:solidFill>
                <a:latin typeface="Ovo"/>
              </a:rPr>
              <a:t>No complex semantic analysis or advanced natural language processing (NLP) at this stage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00BF63"/>
                </a:solidFill>
                <a:latin typeface="Ovo"/>
              </a:rPr>
              <a:t>Job Search: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00BF63"/>
                </a:solidFill>
                <a:latin typeface="Ovo"/>
              </a:rPr>
              <a:t>Connect to the reed.co.uk Jobseeker API using basic search capabilities based on extracted keywords from the resume.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00BF63"/>
                </a:solidFill>
                <a:latin typeface="Ovo"/>
              </a:rPr>
              <a:t>Initially, return a simple list of matching jobs without ranking or compatibility scoring.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5CE1E6"/>
                </a:solidFill>
                <a:latin typeface="Ovo"/>
              </a:rPr>
              <a:t>User Interface: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5CE1E6"/>
                </a:solidFill>
                <a:latin typeface="Ovo"/>
              </a:rPr>
              <a:t>Simple web interface: 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5CE1E6"/>
                </a:solidFill>
                <a:latin typeface="Ovo"/>
              </a:rPr>
              <a:t>Allow users to upload their resumes and receive a list of relevant job postings from reed.co.uk.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5CE1E6"/>
                </a:solidFill>
                <a:latin typeface="Ovo"/>
              </a:rPr>
              <a:t>No fancy features or complex navigation at this stage.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BD59"/>
                </a:solidFill>
                <a:latin typeface="Ovo"/>
              </a:rPr>
              <a:t>Metrics and Feedback: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BD59"/>
                </a:solidFill>
                <a:latin typeface="Ovo"/>
              </a:rPr>
              <a:t>Track basic usage metrics like number of users, resumes uploaded, and job searches conducted.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BD59"/>
                </a:solidFill>
                <a:latin typeface="Ovo"/>
              </a:rPr>
              <a:t>Gather user feedback through surveys or interviews to understand their experience and pain points.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FFFF"/>
                </a:solidFill>
                <a:latin typeface="Ovo"/>
              </a:rPr>
              <a:t>Key Learnings: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FFFF"/>
                </a:solidFill>
                <a:latin typeface="Ovo"/>
              </a:rPr>
              <a:t>Validate the core concept of using AI to recommend jobs based on resumes.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FFFF"/>
                </a:solidFill>
                <a:latin typeface="Ovo"/>
              </a:rPr>
              <a:t>Identify the most valuable features and functionalities to prioritize in future development.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  <a:r>
              <a:rPr lang="en-US" sz="2340" strike="noStrike" u="none">
                <a:solidFill>
                  <a:srgbClr val="FFFFFF"/>
                </a:solidFill>
                <a:latin typeface="Ovo"/>
              </a:rPr>
              <a:t>Gain insights into user behavior and preferences to refine the product roadmap.</a:t>
            </a:r>
          </a:p>
          <a:p>
            <a:pPr algn="just" marL="0" indent="0" lvl="0">
              <a:lnSpc>
                <a:spcPts val="280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8187" y="1426226"/>
            <a:ext cx="14976947" cy="8243705"/>
          </a:xfrm>
          <a:custGeom>
            <a:avLst/>
            <a:gdLst/>
            <a:ahLst/>
            <a:cxnLst/>
            <a:rect r="r" b="b" t="t" l="l"/>
            <a:pathLst>
              <a:path h="8243705" w="14976947">
                <a:moveTo>
                  <a:pt x="0" y="0"/>
                </a:moveTo>
                <a:lnTo>
                  <a:pt x="14976947" y="0"/>
                </a:lnTo>
                <a:lnTo>
                  <a:pt x="14976947" y="8243705"/>
                </a:lnTo>
                <a:lnTo>
                  <a:pt x="0" y="824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6" r="0" b="-10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39874" y="295275"/>
            <a:ext cx="489357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  <a:spcBef>
                <a:spcPct val="0"/>
              </a:spcBef>
            </a:pPr>
            <a:r>
              <a:rPr lang="en-US" sz="4915">
                <a:solidFill>
                  <a:srgbClr val="FFFFFF"/>
                </a:solidFill>
                <a:latin typeface="Open Sans Bold"/>
              </a:rPr>
              <a:t>Technologies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13313">
            <a:off x="5628595" y="-4100810"/>
            <a:ext cx="17155205" cy="13942503"/>
          </a:xfrm>
          <a:custGeom>
            <a:avLst/>
            <a:gdLst/>
            <a:ahLst/>
            <a:cxnLst/>
            <a:rect r="r" b="b" t="t" l="l"/>
            <a:pathLst>
              <a:path h="13942503" w="17155205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9099" y="2181225"/>
            <a:ext cx="3986716" cy="1344910"/>
            <a:chOff x="0" y="0"/>
            <a:chExt cx="1049999" cy="354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999" cy="354215"/>
            </a:xfrm>
            <a:custGeom>
              <a:avLst/>
              <a:gdLst/>
              <a:ahLst/>
              <a:cxnLst/>
              <a:rect r="r" b="b" t="t" l="l"/>
              <a:pathLst>
                <a:path h="354215" w="1049999">
                  <a:moveTo>
                    <a:pt x="99038" y="0"/>
                  </a:moveTo>
                  <a:lnTo>
                    <a:pt x="950961" y="0"/>
                  </a:lnTo>
                  <a:cubicBezTo>
                    <a:pt x="977227" y="0"/>
                    <a:pt x="1002418" y="10434"/>
                    <a:pt x="1020992" y="29008"/>
                  </a:cubicBezTo>
                  <a:cubicBezTo>
                    <a:pt x="1039565" y="47581"/>
                    <a:pt x="1049999" y="72772"/>
                    <a:pt x="1049999" y="99038"/>
                  </a:cubicBezTo>
                  <a:lnTo>
                    <a:pt x="1049999" y="255177"/>
                  </a:lnTo>
                  <a:cubicBezTo>
                    <a:pt x="1049999" y="309874"/>
                    <a:pt x="1005658" y="354215"/>
                    <a:pt x="950961" y="354215"/>
                  </a:cubicBezTo>
                  <a:lnTo>
                    <a:pt x="99038" y="354215"/>
                  </a:lnTo>
                  <a:cubicBezTo>
                    <a:pt x="72772" y="354215"/>
                    <a:pt x="47581" y="343781"/>
                    <a:pt x="29008" y="325207"/>
                  </a:cubicBezTo>
                  <a:cubicBezTo>
                    <a:pt x="10434" y="306634"/>
                    <a:pt x="0" y="281443"/>
                    <a:pt x="0" y="255177"/>
                  </a:cubicBezTo>
                  <a:lnTo>
                    <a:pt x="0" y="99038"/>
                  </a:lnTo>
                  <a:cubicBezTo>
                    <a:pt x="0" y="72772"/>
                    <a:pt x="10434" y="47581"/>
                    <a:pt x="29008" y="29008"/>
                  </a:cubicBezTo>
                  <a:cubicBezTo>
                    <a:pt x="47581" y="10434"/>
                    <a:pt x="72772" y="0"/>
                    <a:pt x="99038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049999" cy="354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Resume Parser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58139" y="5018849"/>
            <a:ext cx="3086100" cy="1324896"/>
            <a:chOff x="0" y="0"/>
            <a:chExt cx="812800" cy="34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Spacy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19407" y="5018849"/>
            <a:ext cx="3086100" cy="1324896"/>
            <a:chOff x="0" y="0"/>
            <a:chExt cx="812800" cy="348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939130" y="4981394"/>
            <a:ext cx="3086100" cy="1324896"/>
            <a:chOff x="0" y="0"/>
            <a:chExt cx="812800" cy="348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TextRank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58139" y="7615490"/>
            <a:ext cx="3086100" cy="1324896"/>
            <a:chOff x="0" y="0"/>
            <a:chExt cx="812800" cy="3489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Name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39130" y="7615490"/>
            <a:ext cx="3086100" cy="1324896"/>
            <a:chOff x="0" y="0"/>
            <a:chExt cx="812800" cy="3489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Keywords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19407" y="7615490"/>
            <a:ext cx="3086100" cy="1324896"/>
            <a:chOff x="0" y="0"/>
            <a:chExt cx="812800" cy="3489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48944"/>
            </a:xfrm>
            <a:custGeom>
              <a:avLst/>
              <a:gdLst/>
              <a:ahLst/>
              <a:cxnLst/>
              <a:rect r="r" b="b" t="t" l="l"/>
              <a:pathLst>
                <a:path h="348944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21003"/>
                  </a:lnTo>
                  <a:cubicBezTo>
                    <a:pt x="812800" y="254935"/>
                    <a:pt x="799321" y="287477"/>
                    <a:pt x="775327" y="311471"/>
                  </a:cubicBezTo>
                  <a:cubicBezTo>
                    <a:pt x="751333" y="335464"/>
                    <a:pt x="718791" y="348944"/>
                    <a:pt x="684859" y="348944"/>
                  </a:cubicBezTo>
                  <a:lnTo>
                    <a:pt x="127941" y="348944"/>
                  </a:lnTo>
                  <a:cubicBezTo>
                    <a:pt x="94009" y="348944"/>
                    <a:pt x="61467" y="335464"/>
                    <a:pt x="37473" y="311471"/>
                  </a:cubicBezTo>
                  <a:cubicBezTo>
                    <a:pt x="13479" y="287477"/>
                    <a:pt x="0" y="254935"/>
                    <a:pt x="0" y="22100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9179F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12800" cy="348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Contact Info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6201189" y="3526135"/>
            <a:ext cx="4861267" cy="14927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1062457" y="3526135"/>
            <a:ext cx="0" cy="14927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1062457" y="3526135"/>
            <a:ext cx="5419723" cy="14552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6201189" y="6343745"/>
            <a:ext cx="0" cy="12717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1062457" y="6343745"/>
            <a:ext cx="0" cy="12717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6482180" y="6306290"/>
            <a:ext cx="0" cy="13092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396026" y="2181225"/>
            <a:ext cx="3086100" cy="1543050"/>
            <a:chOff x="0" y="0"/>
            <a:chExt cx="8128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D4F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Module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95947" y="452438"/>
            <a:ext cx="95352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9179FA"/>
                </a:solidFill>
                <a:latin typeface="Open Sauce"/>
              </a:rPr>
              <a:t>Algorithms</a:t>
            </a:r>
          </a:p>
        </p:txBody>
      </p:sp>
      <p:sp>
        <p:nvSpPr>
          <p:cNvPr name="AutoShape 34" id="34"/>
          <p:cNvSpPr/>
          <p:nvPr/>
        </p:nvSpPr>
        <p:spPr>
          <a:xfrm>
            <a:off x="396026" y="4322939"/>
            <a:ext cx="17629204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396026" y="4800695"/>
            <a:ext cx="3086100" cy="1543050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D4F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Agent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96026" y="7506413"/>
            <a:ext cx="3086100" cy="1543050"/>
            <a:chOff x="0" y="0"/>
            <a:chExt cx="812800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D4FA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 Light"/>
                </a:rPr>
                <a:t>Target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>
            <a:off x="396026" y="6876981"/>
            <a:ext cx="17629204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7540" y="1535947"/>
            <a:ext cx="10872920" cy="6653010"/>
          </a:xfrm>
          <a:custGeom>
            <a:avLst/>
            <a:gdLst/>
            <a:ahLst/>
            <a:cxnLst/>
            <a:rect r="r" b="b" t="t" l="l"/>
            <a:pathLst>
              <a:path h="6653010" w="10872920">
                <a:moveTo>
                  <a:pt x="0" y="0"/>
                </a:moveTo>
                <a:lnTo>
                  <a:pt x="10872920" y="0"/>
                </a:lnTo>
                <a:lnTo>
                  <a:pt x="10872920" y="6653010"/>
                </a:lnTo>
                <a:lnTo>
                  <a:pt x="0" y="665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3471" y="3914142"/>
            <a:ext cx="7161057" cy="1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95"/>
              </a:lnSpc>
              <a:spcBef>
                <a:spcPct val="0"/>
              </a:spcBef>
            </a:pPr>
            <a:r>
              <a:rPr lang="en-US" sz="12663">
                <a:solidFill>
                  <a:srgbClr val="FFFFFF"/>
                </a:solidFill>
                <a:latin typeface="Open Sauce Light"/>
              </a:rPr>
              <a:t>Diagrams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294" y="3215871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592" y="1714916"/>
            <a:ext cx="14924816" cy="8000336"/>
          </a:xfrm>
          <a:custGeom>
            <a:avLst/>
            <a:gdLst/>
            <a:ahLst/>
            <a:cxnLst/>
            <a:rect r="r" b="b" t="t" l="l"/>
            <a:pathLst>
              <a:path h="8000336" w="14924816">
                <a:moveTo>
                  <a:pt x="0" y="0"/>
                </a:moveTo>
                <a:lnTo>
                  <a:pt x="14924816" y="0"/>
                </a:lnTo>
                <a:lnTo>
                  <a:pt x="14924816" y="8000336"/>
                </a:lnTo>
                <a:lnTo>
                  <a:pt x="0" y="800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66" r="-4978" b="-296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7579" y="512758"/>
            <a:ext cx="837284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5CE1E6"/>
                </a:solidFill>
                <a:latin typeface="Open Sans Bold"/>
              </a:rPr>
              <a:t>Architecture</a:t>
            </a:r>
            <a:r>
              <a:rPr lang="en-US" sz="4899">
                <a:solidFill>
                  <a:srgbClr val="FFFFFF"/>
                </a:solidFill>
                <a:latin typeface="Open Sans Bold"/>
              </a:rPr>
              <a:t>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294" y="3215871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8630" y="1363654"/>
            <a:ext cx="13594755" cy="8386178"/>
          </a:xfrm>
          <a:custGeom>
            <a:avLst/>
            <a:gdLst/>
            <a:ahLst/>
            <a:cxnLst/>
            <a:rect r="r" b="b" t="t" l="l"/>
            <a:pathLst>
              <a:path h="8386178" w="13594755">
                <a:moveTo>
                  <a:pt x="0" y="0"/>
                </a:moveTo>
                <a:lnTo>
                  <a:pt x="13594755" y="0"/>
                </a:lnTo>
                <a:lnTo>
                  <a:pt x="13594755" y="8386178"/>
                </a:lnTo>
                <a:lnTo>
                  <a:pt x="0" y="838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491" r="0" b="-169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0883" y="507996"/>
            <a:ext cx="726623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5CE1E6"/>
                </a:solidFill>
                <a:latin typeface="Open Sauce Bold"/>
              </a:rPr>
              <a:t>Sequence</a:t>
            </a:r>
            <a:r>
              <a:rPr lang="en-US" sz="4899">
                <a:solidFill>
                  <a:srgbClr val="FFFFFF"/>
                </a:solidFill>
                <a:latin typeface="Open Sauce Bold"/>
              </a:rPr>
              <a:t>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222" y="3215871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5582" y="2426906"/>
            <a:ext cx="13464548" cy="5972896"/>
          </a:xfrm>
          <a:custGeom>
            <a:avLst/>
            <a:gdLst/>
            <a:ahLst/>
            <a:cxnLst/>
            <a:rect r="r" b="b" t="t" l="l"/>
            <a:pathLst>
              <a:path h="5972896" w="13464548">
                <a:moveTo>
                  <a:pt x="0" y="0"/>
                </a:moveTo>
                <a:lnTo>
                  <a:pt x="13464548" y="0"/>
                </a:lnTo>
                <a:lnTo>
                  <a:pt x="13464548" y="5972896"/>
                </a:lnTo>
                <a:lnTo>
                  <a:pt x="0" y="5972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68" t="-9756" r="0" b="-161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8945161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5DEAEF"/>
                </a:solidFill>
                <a:latin typeface="Open Sans Bold"/>
              </a:rPr>
              <a:t>Context </a:t>
            </a:r>
            <a:r>
              <a:rPr lang="en-US" sz="4899">
                <a:solidFill>
                  <a:srgbClr val="FFFFFF"/>
                </a:solidFill>
                <a:latin typeface="Open Sans Bold"/>
              </a:rPr>
              <a:t>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3237994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1112" y="1800663"/>
            <a:ext cx="11625777" cy="7013620"/>
          </a:xfrm>
          <a:custGeom>
            <a:avLst/>
            <a:gdLst/>
            <a:ahLst/>
            <a:cxnLst/>
            <a:rect r="r" b="b" t="t" l="l"/>
            <a:pathLst>
              <a:path h="7013620" w="11625777">
                <a:moveTo>
                  <a:pt x="0" y="0"/>
                </a:moveTo>
                <a:lnTo>
                  <a:pt x="11625776" y="0"/>
                </a:lnTo>
                <a:lnTo>
                  <a:pt x="11625776" y="7013620"/>
                </a:lnTo>
                <a:lnTo>
                  <a:pt x="0" y="7013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10784" y="666750"/>
            <a:ext cx="35686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5CE1E6"/>
                </a:solidFill>
                <a:latin typeface="Open Sans Bold"/>
              </a:rPr>
              <a:t>ER</a:t>
            </a:r>
            <a:r>
              <a:rPr lang="en-US" sz="4900">
                <a:solidFill>
                  <a:srgbClr val="FFFFFF"/>
                </a:solidFill>
                <a:latin typeface="Open Sans Bold"/>
              </a:rPr>
              <a:t> Diagram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3237994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1124" y="1527211"/>
            <a:ext cx="10459053" cy="7134195"/>
          </a:xfrm>
          <a:custGeom>
            <a:avLst/>
            <a:gdLst/>
            <a:ahLst/>
            <a:cxnLst/>
            <a:rect r="r" b="b" t="t" l="l"/>
            <a:pathLst>
              <a:path h="7134195" w="10459053">
                <a:moveTo>
                  <a:pt x="0" y="0"/>
                </a:moveTo>
                <a:lnTo>
                  <a:pt x="10459053" y="0"/>
                </a:lnTo>
                <a:lnTo>
                  <a:pt x="10459053" y="7134195"/>
                </a:lnTo>
                <a:lnTo>
                  <a:pt x="0" y="713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57" r="0" b="-30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5496" y="512758"/>
            <a:ext cx="439035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5CE1E6"/>
                </a:solidFill>
                <a:latin typeface="Open Sans Bold"/>
              </a:rPr>
              <a:t>Class</a:t>
            </a:r>
            <a:r>
              <a:rPr lang="en-US" sz="4900">
                <a:solidFill>
                  <a:srgbClr val="FFFFFF"/>
                </a:solidFill>
                <a:latin typeface="Open Sans Bold"/>
              </a:rPr>
              <a:t> Diagram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2734" y="540633"/>
            <a:ext cx="253496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  <a:spcBef>
                <a:spcPct val="0"/>
              </a:spcBef>
            </a:pPr>
            <a:r>
              <a:rPr lang="en-US" sz="5440">
                <a:solidFill>
                  <a:srgbClr val="9681FA"/>
                </a:solidFill>
                <a:latin typeface="Open Sauce Light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734314" y="-12045139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1"/>
                </a:lnTo>
                <a:lnTo>
                  <a:pt x="0" y="1600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39238" y="4919662"/>
            <a:ext cx="95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117394" y="1597764"/>
            <a:ext cx="6708172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Product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Backlog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17394" y="3061463"/>
            <a:ext cx="6708172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Sprint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7394" y="4525161"/>
            <a:ext cx="6708172" cy="54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022" y="1696947"/>
            <a:ext cx="8269963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Team Member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Roles</a:t>
            </a:r>
            <a:r>
              <a:rPr lang="en-US" sz="3154">
                <a:solidFill>
                  <a:srgbClr val="FFFFFF"/>
                </a:solidFill>
                <a:latin typeface="Open Sauce Light"/>
              </a:rPr>
              <a:t> and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Responsibilities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661" y="3068560"/>
            <a:ext cx="6832326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Project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661" y="4532258"/>
            <a:ext cx="6832326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Team working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agreement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290661" y="5568075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290661" y="2640678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90661" y="4104376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993240" y="5549421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993240" y="2622024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993240" y="4085722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8880567" y="-7856844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992985" y="9107957"/>
            <a:ext cx="95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971141" y="5786058"/>
            <a:ext cx="6708172" cy="54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Retrospective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1141" y="7249757"/>
            <a:ext cx="6708172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Sprint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71141" y="8713455"/>
            <a:ext cx="6708172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Project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Demo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4408" y="5793156"/>
            <a:ext cx="6832326" cy="54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Personas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4408" y="7256854"/>
            <a:ext cx="6832326" cy="53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Technologies and </a:t>
            </a:r>
            <a:r>
              <a:rPr lang="en-US" sz="3154">
                <a:solidFill>
                  <a:srgbClr val="9681FA"/>
                </a:solidFill>
                <a:latin typeface="Open Sauce Light"/>
              </a:rPr>
              <a:t>Algorithms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4408" y="8720553"/>
            <a:ext cx="6832326" cy="54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FFFFFF"/>
                </a:solidFill>
                <a:latin typeface="Open Sauce Light"/>
              </a:rPr>
              <a:t>Diagrams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144408" y="9756369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144408" y="6828972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144408" y="8292670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846987" y="9737715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846987" y="6810318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9846987" y="8274017"/>
            <a:ext cx="6832326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006" y="2252746"/>
            <a:ext cx="15846152" cy="6482517"/>
          </a:xfrm>
          <a:custGeom>
            <a:avLst/>
            <a:gdLst/>
            <a:ahLst/>
            <a:cxnLst/>
            <a:rect r="r" b="b" t="t" l="l"/>
            <a:pathLst>
              <a:path h="6482517" w="15846152">
                <a:moveTo>
                  <a:pt x="0" y="0"/>
                </a:moveTo>
                <a:lnTo>
                  <a:pt x="15846152" y="0"/>
                </a:lnTo>
                <a:lnTo>
                  <a:pt x="15846152" y="6482517"/>
                </a:lnTo>
                <a:lnTo>
                  <a:pt x="0" y="6482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9306" y="657574"/>
            <a:ext cx="74895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Product </a:t>
            </a:r>
            <a:r>
              <a:rPr lang="en-US" sz="7500">
                <a:solidFill>
                  <a:srgbClr val="9681FA"/>
                </a:solidFill>
                <a:latin typeface="Open Sauce Light"/>
              </a:rPr>
              <a:t>Backlog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870" y="2383242"/>
            <a:ext cx="15731374" cy="6875058"/>
          </a:xfrm>
          <a:custGeom>
            <a:avLst/>
            <a:gdLst/>
            <a:ahLst/>
            <a:cxnLst/>
            <a:rect r="r" b="b" t="t" l="l"/>
            <a:pathLst>
              <a:path h="6875058" w="15731374">
                <a:moveTo>
                  <a:pt x="0" y="0"/>
                </a:moveTo>
                <a:lnTo>
                  <a:pt x="15731374" y="0"/>
                </a:lnTo>
                <a:lnTo>
                  <a:pt x="15731374" y="6875058"/>
                </a:lnTo>
                <a:lnTo>
                  <a:pt x="0" y="6875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5789" y="615757"/>
            <a:ext cx="1017753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Product </a:t>
            </a:r>
            <a:r>
              <a:rPr lang="en-US" sz="7500">
                <a:solidFill>
                  <a:srgbClr val="9681FA"/>
                </a:solidFill>
                <a:latin typeface="Open Sauce Light"/>
              </a:rPr>
              <a:t>Backlog Cont.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782" y="2889883"/>
            <a:ext cx="16230600" cy="561612"/>
          </a:xfrm>
          <a:custGeom>
            <a:avLst/>
            <a:gdLst/>
            <a:ahLst/>
            <a:cxnLst/>
            <a:rect r="r" b="b" t="t" l="l"/>
            <a:pathLst>
              <a:path h="561612" w="16230600">
                <a:moveTo>
                  <a:pt x="0" y="0"/>
                </a:moveTo>
                <a:lnTo>
                  <a:pt x="16230600" y="0"/>
                </a:lnTo>
                <a:lnTo>
                  <a:pt x="16230600" y="561613"/>
                </a:lnTo>
                <a:lnTo>
                  <a:pt x="0" y="56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782" y="3451496"/>
            <a:ext cx="16230600" cy="3997227"/>
          </a:xfrm>
          <a:custGeom>
            <a:avLst/>
            <a:gdLst/>
            <a:ahLst/>
            <a:cxnLst/>
            <a:rect r="r" b="b" t="t" l="l"/>
            <a:pathLst>
              <a:path h="3997227" w="16230600">
                <a:moveTo>
                  <a:pt x="0" y="0"/>
                </a:moveTo>
                <a:lnTo>
                  <a:pt x="16230600" y="0"/>
                </a:lnTo>
                <a:lnTo>
                  <a:pt x="16230600" y="3997227"/>
                </a:lnTo>
                <a:lnTo>
                  <a:pt x="0" y="399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97052" y="385762"/>
            <a:ext cx="1153406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Open Sauce Light"/>
              </a:rPr>
              <a:t>Product </a:t>
            </a:r>
            <a:r>
              <a:rPr lang="en-US" sz="8499">
                <a:solidFill>
                  <a:srgbClr val="9681FA"/>
                </a:solidFill>
                <a:latin typeface="Open Sauce Light"/>
              </a:rPr>
              <a:t>Backlog Cont.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750" y="2976616"/>
            <a:ext cx="16230600" cy="5574615"/>
          </a:xfrm>
          <a:custGeom>
            <a:avLst/>
            <a:gdLst/>
            <a:ahLst/>
            <a:cxnLst/>
            <a:rect r="r" b="b" t="t" l="l"/>
            <a:pathLst>
              <a:path h="5574615" w="16230600">
                <a:moveTo>
                  <a:pt x="0" y="0"/>
                </a:moveTo>
                <a:lnTo>
                  <a:pt x="16230600" y="0"/>
                </a:lnTo>
                <a:lnTo>
                  <a:pt x="16230600" y="5574616"/>
                </a:lnTo>
                <a:lnTo>
                  <a:pt x="0" y="5574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43054" y="874708"/>
            <a:ext cx="743999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Sprint 2 </a:t>
            </a:r>
            <a:r>
              <a:rPr lang="en-US" sz="7500">
                <a:solidFill>
                  <a:srgbClr val="9681FA"/>
                </a:solidFill>
                <a:latin typeface="Open Sauce Light"/>
              </a:rPr>
              <a:t>Backlog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964241" y="0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1"/>
                </a:lnTo>
                <a:lnTo>
                  <a:pt x="16461989" y="12511111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57685"/>
            <a:ext cx="15797102" cy="7804773"/>
          </a:xfrm>
          <a:custGeom>
            <a:avLst/>
            <a:gdLst/>
            <a:ahLst/>
            <a:cxnLst/>
            <a:rect r="r" b="b" t="t" l="l"/>
            <a:pathLst>
              <a:path h="7804773" w="15797102">
                <a:moveTo>
                  <a:pt x="0" y="0"/>
                </a:moveTo>
                <a:lnTo>
                  <a:pt x="15797102" y="0"/>
                </a:lnTo>
                <a:lnTo>
                  <a:pt x="15797102" y="7804773"/>
                </a:lnTo>
                <a:lnTo>
                  <a:pt x="0" y="780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79" r="0" b="-14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9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1129"/>
            <a:ext cx="1506071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681FA"/>
                </a:solidFill>
                <a:latin typeface="Open Sauce Medium"/>
              </a:rPr>
              <a:t>Test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 cases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7776" y="1980937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7776" y="3480883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7776" y="4942208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7776" y="6438900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7776" y="7935592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0331" y="1667871"/>
            <a:ext cx="15535471" cy="7820814"/>
          </a:xfrm>
          <a:custGeom>
            <a:avLst/>
            <a:gdLst/>
            <a:ahLst/>
            <a:cxnLst/>
            <a:rect r="r" b="b" t="t" l="l"/>
            <a:pathLst>
              <a:path h="7820814" w="15535471">
                <a:moveTo>
                  <a:pt x="0" y="0"/>
                </a:moveTo>
                <a:lnTo>
                  <a:pt x="15535471" y="0"/>
                </a:lnTo>
                <a:lnTo>
                  <a:pt x="15535471" y="7820815"/>
                </a:lnTo>
                <a:lnTo>
                  <a:pt x="0" y="782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" t="-1210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3641" y="220654"/>
            <a:ext cx="1506071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179FA"/>
                </a:solidFill>
                <a:latin typeface="Open Sauce Medium"/>
              </a:rPr>
              <a:t>Test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 cases cont.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58338" y="1889955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58338" y="3358072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58338" y="4826188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8338" y="6294305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8338" y="7762422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4155032" y="-1664506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711" y="2454350"/>
            <a:ext cx="17098578" cy="2136700"/>
          </a:xfrm>
          <a:custGeom>
            <a:avLst/>
            <a:gdLst/>
            <a:ahLst/>
            <a:cxnLst/>
            <a:rect r="r" b="b" t="t" l="l"/>
            <a:pathLst>
              <a:path h="2136700" w="17098578">
                <a:moveTo>
                  <a:pt x="0" y="0"/>
                </a:moveTo>
                <a:lnTo>
                  <a:pt x="17098578" y="0"/>
                </a:lnTo>
                <a:lnTo>
                  <a:pt x="17098578" y="2136700"/>
                </a:lnTo>
                <a:lnTo>
                  <a:pt x="0" y="213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774" r="0" b="-3013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9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3641" y="580900"/>
            <a:ext cx="1506071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179FA"/>
                </a:solidFill>
                <a:latin typeface="Open Sauce Medium"/>
              </a:rPr>
              <a:t>Test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 cases cont.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8529" y="2718975"/>
            <a:ext cx="1029145" cy="20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Open Sauce Light"/>
              </a:rPr>
              <a:t>/user stories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13006" y="-1435354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8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8" y="12511112"/>
                </a:lnTo>
                <a:lnTo>
                  <a:pt x="16461988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34563"/>
            <a:ext cx="6804576" cy="5517893"/>
          </a:xfrm>
          <a:custGeom>
            <a:avLst/>
            <a:gdLst/>
            <a:ahLst/>
            <a:cxnLst/>
            <a:rect r="r" b="b" t="t" l="l"/>
            <a:pathLst>
              <a:path h="5517893" w="6804576">
                <a:moveTo>
                  <a:pt x="0" y="0"/>
                </a:moveTo>
                <a:lnTo>
                  <a:pt x="6804576" y="0"/>
                </a:lnTo>
                <a:lnTo>
                  <a:pt x="6804576" y="5517893"/>
                </a:lnTo>
                <a:lnTo>
                  <a:pt x="0" y="5517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2796" y="1748338"/>
          <a:ext cx="17862409" cy="8172450"/>
        </p:xfrm>
        <a:graphic>
          <a:graphicData uri="http://schemas.openxmlformats.org/drawingml/2006/table">
            <a:tbl>
              <a:tblPr/>
              <a:tblGrid>
                <a:gridCol w="706237"/>
                <a:gridCol w="13457150"/>
                <a:gridCol w="1787485"/>
                <a:gridCol w="1911536"/>
              </a:tblGrid>
              <a:tr h="8748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User 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87482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I want to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be able to browse through jobs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can review jobs that I can apply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455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: User is job hunting 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SmartHirePro should provide me with a list of jobs.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455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I want to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delve into demands of the industry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can update myself to the industry standard.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455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: User wants to investigate jobs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click on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can investigate the demands and rewards of a job.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455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job seeker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 Bold"/>
                        </a:rPr>
                        <a:t>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I want to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delve into demands of the industry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can update myself to the industry standard.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Job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8455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: User wants to investigate jobs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click on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can investigate the demands and rewards of a job.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Job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3247167" y="385762"/>
            <a:ext cx="1044689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179FA"/>
                </a:solidFill>
                <a:latin typeface="Open Sauce Medium"/>
              </a:rPr>
              <a:t>Acceptance 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Criteria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13006" y="-1435354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8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8" y="12511112"/>
                </a:lnTo>
                <a:lnTo>
                  <a:pt x="16461988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34563"/>
            <a:ext cx="6804576" cy="5517893"/>
          </a:xfrm>
          <a:custGeom>
            <a:avLst/>
            <a:gdLst/>
            <a:ahLst/>
            <a:cxnLst/>
            <a:rect r="r" b="b" t="t" l="l"/>
            <a:pathLst>
              <a:path h="5517893" w="6804576">
                <a:moveTo>
                  <a:pt x="0" y="0"/>
                </a:moveTo>
                <a:lnTo>
                  <a:pt x="6804576" y="0"/>
                </a:lnTo>
                <a:lnTo>
                  <a:pt x="6804576" y="5517893"/>
                </a:lnTo>
                <a:lnTo>
                  <a:pt x="0" y="5517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2796" y="1611553"/>
          <a:ext cx="17862409" cy="8524875"/>
        </p:xfrm>
        <a:graphic>
          <a:graphicData uri="http://schemas.openxmlformats.org/drawingml/2006/table">
            <a:tbl>
              <a:tblPr/>
              <a:tblGrid>
                <a:gridCol w="706237"/>
                <a:gridCol w="13457150"/>
                <a:gridCol w="1787485"/>
                <a:gridCol w="1911536"/>
              </a:tblGrid>
              <a:tr h="868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User 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275981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I want to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devote my time applying to only those jobs that suit me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increase my chance of getting hired.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759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 Bold"/>
                        </a:rPr>
                        <a:t>: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User is on a deadline for job hunting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am hunting for jobs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only want to browse jobs that are suitable for 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75981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I want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to discover values and specifics of the employer and position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can determine if my interests and skills are aligned.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Job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759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: User is seeking for a job that encompasses his skills and interests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I'm a user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review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should see exhaustive details of the job.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Job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75981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As a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job seeker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 I want to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know if a job matches my profile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so that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know I am applying to a job that is right for 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 (Score)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759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: User is hunting for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I browse through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681FA"/>
                          </a:solidFill>
                          <a:latin typeface="Open Sauce"/>
                        </a:rPr>
                        <a:t> SmartHirePro should reveal if the job is suitable for 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 (Score)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293914" y="303208"/>
            <a:ext cx="1250830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179FA"/>
                </a:solidFill>
                <a:latin typeface="Open Sauce Medium"/>
              </a:rPr>
              <a:t>Acceptance 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Criteria Cont.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13006" y="-1435354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8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8" y="12511112"/>
                </a:lnTo>
                <a:lnTo>
                  <a:pt x="16461988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34563"/>
            <a:ext cx="6804576" cy="5517893"/>
          </a:xfrm>
          <a:custGeom>
            <a:avLst/>
            <a:gdLst/>
            <a:ahLst/>
            <a:cxnLst/>
            <a:rect r="r" b="b" t="t" l="l"/>
            <a:pathLst>
              <a:path h="5517893" w="6804576">
                <a:moveTo>
                  <a:pt x="0" y="0"/>
                </a:moveTo>
                <a:lnTo>
                  <a:pt x="6804576" y="0"/>
                </a:lnTo>
                <a:lnTo>
                  <a:pt x="6804576" y="5517893"/>
                </a:lnTo>
                <a:lnTo>
                  <a:pt x="0" y="5517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12796" y="3148564"/>
          <a:ext cx="17862409" cy="3343275"/>
        </p:xfrm>
        <a:graphic>
          <a:graphicData uri="http://schemas.openxmlformats.org/drawingml/2006/table">
            <a:tbl>
              <a:tblPr/>
              <a:tblGrid>
                <a:gridCol w="706237"/>
                <a:gridCol w="13457150"/>
                <a:gridCol w="1787485"/>
                <a:gridCol w="1911536"/>
              </a:tblGrid>
              <a:tr h="8492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User Story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 Bold"/>
                        </a:rPr>
                        <a:t>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247009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"/>
                        </a:rPr>
                        <a:t>As a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"/>
                        </a:rPr>
                        <a:t>I want to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quantify the match of my profile and a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"/>
                        </a:rPr>
                        <a:t>so that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can put in extra efforts for an application and plan ahead.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(Score)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24700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uce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Scenario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: User wants to reveal the suitability of job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Given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I'm a job seeker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When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see a job that is a match for my profile </a:t>
                      </a:r>
                      <a:r>
                        <a:rPr lang="en-US" sz="2000">
                          <a:solidFill>
                            <a:srgbClr val="E028E5"/>
                          </a:solidFill>
                          <a:latin typeface="Open Sauce Bold"/>
                        </a:rPr>
                        <a:t>Then</a:t>
                      </a:r>
                      <a:r>
                        <a:rPr lang="en-US" sz="2000">
                          <a:solidFill>
                            <a:srgbClr val="9976FF"/>
                          </a:solidFill>
                          <a:latin typeface="Open Sauce"/>
                        </a:rPr>
                        <a:t> I want a quantifiable score of the match.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To 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Dashboard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9179FA"/>
                          </a:solidFill>
                          <a:latin typeface="Open Sauce Bold"/>
                        </a:rPr>
                        <a:t>(Score)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2086" y="457200"/>
            <a:ext cx="1250830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9179FA"/>
                </a:solidFill>
                <a:latin typeface="Open Sauce Medium"/>
              </a:rPr>
              <a:t>Acceptance </a:t>
            </a:r>
            <a:r>
              <a:rPr lang="en-US" sz="7500">
                <a:solidFill>
                  <a:srgbClr val="FFFFFF"/>
                </a:solidFill>
                <a:latin typeface="Open Sauce Medium"/>
              </a:rPr>
              <a:t>Criteria Cont.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465" y="6654896"/>
            <a:ext cx="3987583" cy="2311876"/>
            <a:chOff x="0" y="0"/>
            <a:chExt cx="1050228" cy="60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246376" y="2867892"/>
            <a:ext cx="2836672" cy="3399048"/>
            <a:chOff x="0" y="0"/>
            <a:chExt cx="3632200" cy="435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2"/>
              <a:stretch>
                <a:fillRect l="0" t="-2061" r="0" b="-20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30003" y="6654896"/>
            <a:ext cx="3987583" cy="2311876"/>
            <a:chOff x="0" y="0"/>
            <a:chExt cx="1050228" cy="608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79416" y="6654896"/>
            <a:ext cx="3987583" cy="2311876"/>
            <a:chOff x="0" y="0"/>
            <a:chExt cx="1050228" cy="608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04390" y="6654896"/>
            <a:ext cx="3987583" cy="2311876"/>
            <a:chOff x="0" y="0"/>
            <a:chExt cx="1050228" cy="608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22813" y="2793165"/>
            <a:ext cx="2766888" cy="3315428"/>
            <a:chOff x="0" y="0"/>
            <a:chExt cx="3632200" cy="4352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3"/>
              <a:stretch>
                <a:fillRect l="0" t="-11339" r="-1320" b="-123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47404" y="405674"/>
            <a:ext cx="14244512" cy="188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9"/>
              </a:lnSpc>
              <a:spcBef>
                <a:spcPct val="0"/>
              </a:spcBef>
            </a:pPr>
            <a:r>
              <a:rPr lang="en-US" sz="6216">
                <a:solidFill>
                  <a:srgbClr val="FFFFFF"/>
                </a:solidFill>
                <a:latin typeface="Open Sauce Light"/>
              </a:rPr>
              <a:t>Team Member </a:t>
            </a:r>
            <a:r>
              <a:rPr lang="en-US" sz="6216">
                <a:solidFill>
                  <a:srgbClr val="5CE1E6"/>
                </a:solidFill>
                <a:latin typeface="Open Sauce Light"/>
              </a:rPr>
              <a:t>Roles</a:t>
            </a:r>
            <a:r>
              <a:rPr lang="en-US" sz="6216">
                <a:solidFill>
                  <a:srgbClr val="FFFFFF"/>
                </a:solidFill>
                <a:latin typeface="Open Sauce Light"/>
              </a:rPr>
              <a:t> and </a:t>
            </a:r>
            <a:r>
              <a:rPr lang="en-US" sz="6216">
                <a:solidFill>
                  <a:srgbClr val="5CE1E6"/>
                </a:solidFill>
                <a:latin typeface="Open Sauce Light"/>
              </a:rPr>
              <a:t>Responsiblities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5504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Seungah choi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Full Stack Developer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3042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Sreeja Karukonda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QA Analyst and DBA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72455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Yadu Vamsi U.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Full Stack Developer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97429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Aashlesha Shirole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Front-End Developer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5765271" y="2793165"/>
            <a:ext cx="2766888" cy="3315428"/>
            <a:chOff x="0" y="0"/>
            <a:chExt cx="3632200" cy="43522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4"/>
              <a:stretch>
                <a:fillRect l="0" t="-61170" r="0" b="-1740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0107729" y="2793165"/>
            <a:ext cx="2766888" cy="3315428"/>
            <a:chOff x="0" y="0"/>
            <a:chExt cx="3632200" cy="43522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5"/>
              <a:stretch>
                <a:fillRect l="-3513" t="0" r="-19882" b="-39014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365" y="3121718"/>
            <a:ext cx="16409169" cy="5961998"/>
          </a:xfrm>
          <a:custGeom>
            <a:avLst/>
            <a:gdLst/>
            <a:ahLst/>
            <a:cxnLst/>
            <a:rect r="r" b="b" t="t" l="l"/>
            <a:pathLst>
              <a:path h="5961998" w="16409169">
                <a:moveTo>
                  <a:pt x="0" y="0"/>
                </a:moveTo>
                <a:lnTo>
                  <a:pt x="16409170" y="0"/>
                </a:lnTo>
                <a:lnTo>
                  <a:pt x="16409170" y="5961998"/>
                </a:lnTo>
                <a:lnTo>
                  <a:pt x="0" y="596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31998" y="8649685"/>
            <a:ext cx="108752" cy="126456"/>
          </a:xfrm>
          <a:custGeom>
            <a:avLst/>
            <a:gdLst/>
            <a:ahLst/>
            <a:cxnLst/>
            <a:rect r="r" b="b" t="t" l="l"/>
            <a:pathLst>
              <a:path h="126456" w="108752">
                <a:moveTo>
                  <a:pt x="0" y="0"/>
                </a:moveTo>
                <a:lnTo>
                  <a:pt x="108753" y="0"/>
                </a:lnTo>
                <a:lnTo>
                  <a:pt x="108753" y="126456"/>
                </a:lnTo>
                <a:lnTo>
                  <a:pt x="0" y="126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79178" y="5820238"/>
            <a:ext cx="381298" cy="2144762"/>
            <a:chOff x="0" y="0"/>
            <a:chExt cx="100424" cy="564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424" cy="564876"/>
            </a:xfrm>
            <a:custGeom>
              <a:avLst/>
              <a:gdLst/>
              <a:ahLst/>
              <a:cxnLst/>
              <a:rect r="r" b="b" t="t" l="l"/>
              <a:pathLst>
                <a:path h="564876" w="100424">
                  <a:moveTo>
                    <a:pt x="0" y="0"/>
                  </a:moveTo>
                  <a:lnTo>
                    <a:pt x="100424" y="0"/>
                  </a:lnTo>
                  <a:lnTo>
                    <a:pt x="100424" y="564876"/>
                  </a:lnTo>
                  <a:lnTo>
                    <a:pt x="0" y="564876"/>
                  </a:lnTo>
                  <a:close/>
                </a:path>
              </a:pathLst>
            </a:custGeom>
            <a:solidFill>
              <a:srgbClr val="A3AC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0424" cy="56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29263" y="874708"/>
            <a:ext cx="662947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5CE1E6"/>
                </a:solidFill>
                <a:latin typeface="Open Sauce Light"/>
              </a:rPr>
              <a:t>Team</a:t>
            </a:r>
            <a:r>
              <a:rPr lang="en-US" sz="7500">
                <a:solidFill>
                  <a:srgbClr val="FFFFFF"/>
                </a:solidFill>
                <a:latin typeface="Open Sauce Light"/>
              </a:rPr>
              <a:t> velocity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43292" y="8875812"/>
            <a:ext cx="5112943" cy="13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"/>
              </a:lnSpc>
              <a:spcBef>
                <a:spcPct val="0"/>
              </a:spcBef>
            </a:pPr>
            <a:r>
              <a:rPr lang="en-US" sz="934">
                <a:solidFill>
                  <a:srgbClr val="171717"/>
                </a:solidFill>
                <a:latin typeface="Open Sauce Light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31998" y="8631195"/>
            <a:ext cx="75750" cy="14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"/>
              </a:lnSpc>
              <a:spcBef>
                <a:spcPct val="0"/>
              </a:spcBef>
            </a:pPr>
            <a:r>
              <a:rPr lang="en-US" sz="971">
                <a:solidFill>
                  <a:srgbClr val="000000"/>
                </a:solidFill>
                <a:latin typeface="Open Sauce Light"/>
              </a:rPr>
              <a:t>7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709892" y="5063069"/>
            <a:ext cx="381298" cy="2901931"/>
            <a:chOff x="0" y="0"/>
            <a:chExt cx="100424" cy="7642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424" cy="764295"/>
            </a:xfrm>
            <a:custGeom>
              <a:avLst/>
              <a:gdLst/>
              <a:ahLst/>
              <a:cxnLst/>
              <a:rect r="r" b="b" t="t" l="l"/>
              <a:pathLst>
                <a:path h="764295" w="100424">
                  <a:moveTo>
                    <a:pt x="0" y="0"/>
                  </a:moveTo>
                  <a:lnTo>
                    <a:pt x="100424" y="0"/>
                  </a:lnTo>
                  <a:lnTo>
                    <a:pt x="100424" y="764295"/>
                  </a:lnTo>
                  <a:lnTo>
                    <a:pt x="0" y="764295"/>
                  </a:lnTo>
                  <a:close/>
                </a:path>
              </a:pathLst>
            </a:custGeom>
            <a:solidFill>
              <a:srgbClr val="A3AC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0424" cy="76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5960" y="1998420"/>
            <a:ext cx="20027494" cy="8864020"/>
          </a:xfrm>
          <a:custGeom>
            <a:avLst/>
            <a:gdLst/>
            <a:ahLst/>
            <a:cxnLst/>
            <a:rect r="r" b="b" t="t" l="l"/>
            <a:pathLst>
              <a:path h="8864020" w="20027494">
                <a:moveTo>
                  <a:pt x="0" y="0"/>
                </a:moveTo>
                <a:lnTo>
                  <a:pt x="20027493" y="0"/>
                </a:lnTo>
                <a:lnTo>
                  <a:pt x="20027493" y="8864020"/>
                </a:lnTo>
                <a:lnTo>
                  <a:pt x="0" y="886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0966" y="-5213832"/>
            <a:ext cx="10617321" cy="9404758"/>
          </a:xfrm>
          <a:custGeom>
            <a:avLst/>
            <a:gdLst/>
            <a:ahLst/>
            <a:cxnLst/>
            <a:rect r="r" b="b" t="t" l="l"/>
            <a:pathLst>
              <a:path h="9404758" w="10617321">
                <a:moveTo>
                  <a:pt x="0" y="0"/>
                </a:moveTo>
                <a:lnTo>
                  <a:pt x="10617320" y="0"/>
                </a:lnTo>
                <a:lnTo>
                  <a:pt x="10617320" y="9404758"/>
                </a:lnTo>
                <a:lnTo>
                  <a:pt x="0" y="940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77320" y="2276257"/>
            <a:ext cx="11500933" cy="7360092"/>
          </a:xfrm>
          <a:custGeom>
            <a:avLst/>
            <a:gdLst/>
            <a:ahLst/>
            <a:cxnLst/>
            <a:rect r="r" b="b" t="t" l="l"/>
            <a:pathLst>
              <a:path h="7360092" w="11500933">
                <a:moveTo>
                  <a:pt x="0" y="0"/>
                </a:moveTo>
                <a:lnTo>
                  <a:pt x="11500933" y="0"/>
                </a:lnTo>
                <a:lnTo>
                  <a:pt x="11500933" y="7360092"/>
                </a:lnTo>
                <a:lnTo>
                  <a:pt x="0" y="7360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2974" y="712545"/>
            <a:ext cx="773057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Burndown </a:t>
            </a:r>
            <a:r>
              <a:rPr lang="en-US" sz="7500">
                <a:solidFill>
                  <a:srgbClr val="00C4CC"/>
                </a:solidFill>
                <a:latin typeface="Open Sauce Light"/>
              </a:rPr>
              <a:t>Charts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38703"/>
            <a:ext cx="19196852" cy="7939219"/>
          </a:xfrm>
          <a:custGeom>
            <a:avLst/>
            <a:gdLst/>
            <a:ahLst/>
            <a:cxnLst/>
            <a:rect r="r" b="b" t="t" l="l"/>
            <a:pathLst>
              <a:path h="7939219" w="19196852">
                <a:moveTo>
                  <a:pt x="0" y="0"/>
                </a:moveTo>
                <a:lnTo>
                  <a:pt x="19196852" y="0"/>
                </a:lnTo>
                <a:lnTo>
                  <a:pt x="19196852" y="7939219"/>
                </a:lnTo>
                <a:lnTo>
                  <a:pt x="0" y="793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91090" y="7158828"/>
            <a:ext cx="10953764" cy="30122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4154" y="1028700"/>
            <a:ext cx="1479969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72A4B1"/>
                </a:solidFill>
                <a:latin typeface="Open Sauce Light"/>
              </a:rPr>
              <a:t>Completed</a:t>
            </a:r>
            <a:r>
              <a:rPr lang="en-US" sz="8499">
                <a:solidFill>
                  <a:srgbClr val="FFFFFF"/>
                </a:solidFill>
                <a:latin typeface="Open Sauce Light"/>
              </a:rPr>
              <a:t>/</a:t>
            </a:r>
            <a:r>
              <a:rPr lang="en-US" sz="8499">
                <a:solidFill>
                  <a:srgbClr val="BB99FF"/>
                </a:solidFill>
                <a:latin typeface="Open Sauce Light"/>
              </a:rPr>
              <a:t>Committed</a:t>
            </a:r>
            <a:r>
              <a:rPr lang="en-US" sz="8499">
                <a:solidFill>
                  <a:srgbClr val="FFFFFF"/>
                </a:solidFill>
                <a:latin typeface="Open Sauce Light"/>
              </a:rPr>
              <a:t> Ratio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50444" y="8601074"/>
            <a:ext cx="783505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7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Open Sauce Light"/>
              </a:rPr>
              <a:t>Done 88% In progress 12% Not started 0%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0428" y="8162924"/>
            <a:ext cx="183393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 Light"/>
              </a:rPr>
              <a:t>8/9 = 88%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2356192"/>
            <a:ext cx="16230600" cy="5574615"/>
          </a:xfrm>
          <a:custGeom>
            <a:avLst/>
            <a:gdLst/>
            <a:ahLst/>
            <a:cxnLst/>
            <a:rect r="r" b="b" t="t" l="l"/>
            <a:pathLst>
              <a:path h="5574615" w="16230600">
                <a:moveTo>
                  <a:pt x="0" y="0"/>
                </a:moveTo>
                <a:lnTo>
                  <a:pt x="16230600" y="0"/>
                </a:lnTo>
                <a:lnTo>
                  <a:pt x="16230600" y="5574616"/>
                </a:lnTo>
                <a:lnTo>
                  <a:pt x="0" y="557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0067" y="-2881160"/>
            <a:ext cx="18828067" cy="6812337"/>
          </a:xfrm>
          <a:custGeom>
            <a:avLst/>
            <a:gdLst/>
            <a:ahLst/>
            <a:cxnLst/>
            <a:rect r="r" b="b" t="t" l="l"/>
            <a:pathLst>
              <a:path h="6812337" w="18828067">
                <a:moveTo>
                  <a:pt x="0" y="0"/>
                </a:moveTo>
                <a:lnTo>
                  <a:pt x="18828067" y="0"/>
                </a:lnTo>
                <a:lnTo>
                  <a:pt x="18828067" y="6812337"/>
                </a:lnTo>
                <a:lnTo>
                  <a:pt x="0" y="6812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2296" y="2973053"/>
            <a:ext cx="13083409" cy="6488827"/>
          </a:xfrm>
          <a:custGeom>
            <a:avLst/>
            <a:gdLst/>
            <a:ahLst/>
            <a:cxnLst/>
            <a:rect r="r" b="b" t="t" l="l"/>
            <a:pathLst>
              <a:path h="6488827" w="13083409">
                <a:moveTo>
                  <a:pt x="0" y="0"/>
                </a:moveTo>
                <a:lnTo>
                  <a:pt x="13083408" y="0"/>
                </a:lnTo>
                <a:lnTo>
                  <a:pt x="13083408" y="6488826"/>
                </a:lnTo>
                <a:lnTo>
                  <a:pt x="0" y="648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5745" y="1392264"/>
            <a:ext cx="773644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Open Sauce Light"/>
              </a:rPr>
              <a:t>Retrospectives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6006" y="2564156"/>
            <a:ext cx="16136153" cy="6298601"/>
          </a:xfrm>
          <a:custGeom>
            <a:avLst/>
            <a:gdLst/>
            <a:ahLst/>
            <a:cxnLst/>
            <a:rect r="r" b="b" t="t" l="l"/>
            <a:pathLst>
              <a:path h="6298601" w="16136153">
                <a:moveTo>
                  <a:pt x="0" y="0"/>
                </a:moveTo>
                <a:lnTo>
                  <a:pt x="16136152" y="0"/>
                </a:lnTo>
                <a:lnTo>
                  <a:pt x="16136152" y="6298601"/>
                </a:lnTo>
                <a:lnTo>
                  <a:pt x="0" y="629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6652" y="615757"/>
            <a:ext cx="375485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Sprint  </a:t>
            </a:r>
            <a:r>
              <a:rPr lang="en-US" sz="7500">
                <a:solidFill>
                  <a:srgbClr val="9681FA"/>
                </a:solidFill>
                <a:latin typeface="Open Sauce Light"/>
              </a:rPr>
              <a:t>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4155032" y="-1664506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074" y="4173446"/>
            <a:ext cx="10245172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Open Sauce Light"/>
              </a:rPr>
              <a:t>UI/UX</a:t>
            </a:r>
            <a:r>
              <a:rPr lang="en-US" sz="8499">
                <a:solidFill>
                  <a:srgbClr val="FFFFFF"/>
                </a:solidFill>
                <a:latin typeface="Open Sauce Light"/>
              </a:rPr>
              <a:t> - </a:t>
            </a:r>
            <a:r>
              <a:rPr lang="en-US" sz="8499">
                <a:solidFill>
                  <a:srgbClr val="9179FA"/>
                </a:solidFill>
                <a:latin typeface="Open Sauce Medium"/>
              </a:rPr>
              <a:t>UPLOAD PAGE        </a:t>
            </a:r>
          </a:p>
          <a:p>
            <a:pPr algn="r">
              <a:lnSpc>
                <a:spcPts val="102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4155032" y="-1664506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220" y="333356"/>
            <a:ext cx="17153560" cy="9620288"/>
          </a:xfrm>
          <a:custGeom>
            <a:avLst/>
            <a:gdLst/>
            <a:ahLst/>
            <a:cxnLst/>
            <a:rect r="r" b="b" t="t" l="l"/>
            <a:pathLst>
              <a:path h="9620288" w="17153560">
                <a:moveTo>
                  <a:pt x="0" y="0"/>
                </a:moveTo>
                <a:lnTo>
                  <a:pt x="17153560" y="0"/>
                </a:lnTo>
                <a:lnTo>
                  <a:pt x="17153560" y="9620288"/>
                </a:lnTo>
                <a:lnTo>
                  <a:pt x="0" y="9620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3097048" y="-1910109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8" y="0"/>
                </a:moveTo>
                <a:lnTo>
                  <a:pt x="0" y="0"/>
                </a:lnTo>
                <a:lnTo>
                  <a:pt x="0" y="12511111"/>
                </a:lnTo>
                <a:lnTo>
                  <a:pt x="16461988" y="12511111"/>
                </a:lnTo>
                <a:lnTo>
                  <a:pt x="16461988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4967" y="4514102"/>
            <a:ext cx="1143540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Open Sauce Light"/>
              </a:rPr>
              <a:t>UI/UX</a:t>
            </a:r>
            <a:r>
              <a:rPr lang="en-US" sz="8499">
                <a:solidFill>
                  <a:srgbClr val="FFFFFF"/>
                </a:solidFill>
                <a:latin typeface="Open Sauce Light"/>
              </a:rPr>
              <a:t> -</a:t>
            </a:r>
            <a:r>
              <a:rPr lang="en-US" sz="8499">
                <a:solidFill>
                  <a:srgbClr val="9179FA"/>
                </a:solidFill>
                <a:latin typeface="Open Sauce Medium"/>
              </a:rPr>
              <a:t>DASHBOARD        </a:t>
            </a:r>
          </a:p>
          <a:p>
            <a:pPr algn="r">
              <a:lnSpc>
                <a:spcPts val="102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E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4155032" y="-1664506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958" y="271875"/>
            <a:ext cx="15558084" cy="9743250"/>
          </a:xfrm>
          <a:custGeom>
            <a:avLst/>
            <a:gdLst/>
            <a:ahLst/>
            <a:cxnLst/>
            <a:rect r="r" b="b" t="t" l="l"/>
            <a:pathLst>
              <a:path h="9743250" w="15558084">
                <a:moveTo>
                  <a:pt x="0" y="0"/>
                </a:moveTo>
                <a:lnTo>
                  <a:pt x="15558084" y="0"/>
                </a:lnTo>
                <a:lnTo>
                  <a:pt x="15558084" y="9743250"/>
                </a:lnTo>
                <a:lnTo>
                  <a:pt x="0" y="9743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632428" y="-1595586"/>
            <a:ext cx="16461989" cy="12511111"/>
          </a:xfrm>
          <a:custGeom>
            <a:avLst/>
            <a:gdLst/>
            <a:ahLst/>
            <a:cxnLst/>
            <a:rect r="r" b="b" t="t" l="l"/>
            <a:pathLst>
              <a:path h="12511111" w="16461989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99632" y="1972854"/>
            <a:ext cx="11488736" cy="64624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92347" y="607423"/>
            <a:ext cx="10245172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Open Sauce Light"/>
              </a:rPr>
              <a:t>Live - </a:t>
            </a:r>
            <a:r>
              <a:rPr lang="en-US" sz="6600">
                <a:solidFill>
                  <a:srgbClr val="5DEAEF"/>
                </a:solidFill>
                <a:latin typeface="Open Sauce Medium"/>
              </a:rPr>
              <a:t>DEMO</a:t>
            </a:r>
            <a:r>
              <a:rPr lang="en-US" sz="6600">
                <a:solidFill>
                  <a:srgbClr val="9179FA"/>
                </a:solidFill>
                <a:latin typeface="Open Sauce Medium"/>
              </a:rPr>
              <a:t>        </a:t>
            </a:r>
          </a:p>
          <a:p>
            <a:pPr algn="r">
              <a:lnSpc>
                <a:spcPts val="79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01912" y="8677275"/>
            <a:ext cx="948417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7"/>
              </a:lnSpc>
            </a:pPr>
            <a:r>
              <a:rPr lang="en-US" sz="3773">
                <a:solidFill>
                  <a:srgbClr val="5CE1E6"/>
                </a:solidFill>
                <a:latin typeface="Open Sauce"/>
                <a:hlinkClick r:id="rId7" tooltip="https://youtu.be/l9tx6Ql0OUA"/>
              </a:rPr>
              <a:t>YOUTUBE</a:t>
            </a:r>
            <a:r>
              <a:rPr lang="en-US" sz="3773">
                <a:solidFill>
                  <a:srgbClr val="FFFFFF"/>
                </a:solidFill>
                <a:latin typeface="Open Sauce"/>
                <a:hlinkClick r:id="rId8" tooltip="https://youtu.be/l9tx6Ql0OUA"/>
              </a:rPr>
              <a:t> 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9651" y="9258300"/>
            <a:ext cx="105086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7"/>
              </a:lnSpc>
            </a:pPr>
            <a:r>
              <a:rPr lang="en-US" sz="3473">
                <a:solidFill>
                  <a:srgbClr val="FFFFFF"/>
                </a:solidFill>
                <a:latin typeface="Open Sauce Bold"/>
              </a:rPr>
              <a:t>https://youtu.be/l9tx6Ql0OUA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46274" y="2563579"/>
            <a:ext cx="2919965" cy="3498853"/>
            <a:chOff x="0" y="0"/>
            <a:chExt cx="3632200" cy="4352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2"/>
              <a:stretch>
                <a:fillRect l="0" t="-14686" r="0" b="-33461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580603" y="2563579"/>
            <a:ext cx="2919965" cy="3498853"/>
            <a:chOff x="0" y="0"/>
            <a:chExt cx="3632200" cy="4352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10532" y="2563579"/>
            <a:ext cx="2919965" cy="3498853"/>
            <a:chOff x="0" y="0"/>
            <a:chExt cx="3632200" cy="435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240197" y="2563579"/>
            <a:ext cx="2919965" cy="3498853"/>
            <a:chOff x="0" y="0"/>
            <a:chExt cx="3632200" cy="435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240" y="15240"/>
              <a:ext cx="3600450" cy="4320540"/>
            </a:xfrm>
            <a:custGeom>
              <a:avLst/>
              <a:gdLst/>
              <a:ahLst/>
              <a:cxnLst/>
              <a:rect r="r" b="b" t="t" l="l"/>
              <a:pathLst>
                <a:path h="43205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320540"/>
                  </a:lnTo>
                  <a:lnTo>
                    <a:pt x="0" y="4320540"/>
                  </a:lnTo>
                  <a:close/>
                </a:path>
              </a:pathLst>
            </a:custGeom>
            <a:blipFill>
              <a:blip r:embed="rId5"/>
              <a:stretch>
                <a:fillRect l="0" t="-12486" r="0" b="-1248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32200" cy="4352290"/>
            </a:xfrm>
            <a:custGeom>
              <a:avLst/>
              <a:gdLst/>
              <a:ahLst/>
              <a:cxnLst/>
              <a:rect r="r" b="b" t="t" l="l"/>
              <a:pathLst>
                <a:path h="4352290" w="3632200">
                  <a:moveTo>
                    <a:pt x="3632200" y="4352290"/>
                  </a:moveTo>
                  <a:lnTo>
                    <a:pt x="0" y="43522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352290"/>
                  </a:lnTo>
                  <a:close/>
                  <a:moveTo>
                    <a:pt x="31750" y="4320540"/>
                  </a:moveTo>
                  <a:lnTo>
                    <a:pt x="3600450" y="43205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320540"/>
                  </a:lnTo>
                  <a:close/>
                </a:path>
              </a:pathLst>
            </a:custGeom>
            <a:solidFill>
              <a:srgbClr val="594F4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2465" y="6654896"/>
            <a:ext cx="3987583" cy="2311876"/>
            <a:chOff x="0" y="0"/>
            <a:chExt cx="1050228" cy="608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30003" y="6654896"/>
            <a:ext cx="3987583" cy="2311876"/>
            <a:chOff x="0" y="0"/>
            <a:chExt cx="1050228" cy="6088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79416" y="6654896"/>
            <a:ext cx="3987583" cy="2311876"/>
            <a:chOff x="0" y="0"/>
            <a:chExt cx="1050228" cy="6088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904390" y="6654896"/>
            <a:ext cx="3987583" cy="2311876"/>
            <a:chOff x="0" y="0"/>
            <a:chExt cx="1050228" cy="6088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0228" cy="608889"/>
            </a:xfrm>
            <a:custGeom>
              <a:avLst/>
              <a:gdLst/>
              <a:ahLst/>
              <a:cxnLst/>
              <a:rect r="r" b="b" t="t" l="l"/>
              <a:pathLst>
                <a:path h="608889" w="1050228">
                  <a:moveTo>
                    <a:pt x="99017" y="0"/>
                  </a:moveTo>
                  <a:lnTo>
                    <a:pt x="951211" y="0"/>
                  </a:lnTo>
                  <a:cubicBezTo>
                    <a:pt x="1005896" y="0"/>
                    <a:pt x="1050228" y="44331"/>
                    <a:pt x="1050228" y="99017"/>
                  </a:cubicBezTo>
                  <a:lnTo>
                    <a:pt x="1050228" y="509872"/>
                  </a:lnTo>
                  <a:cubicBezTo>
                    <a:pt x="1050228" y="564558"/>
                    <a:pt x="1005896" y="608889"/>
                    <a:pt x="951211" y="608889"/>
                  </a:cubicBezTo>
                  <a:lnTo>
                    <a:pt x="99017" y="608889"/>
                  </a:lnTo>
                  <a:cubicBezTo>
                    <a:pt x="72756" y="608889"/>
                    <a:pt x="47571" y="598457"/>
                    <a:pt x="29001" y="579888"/>
                  </a:cubicBezTo>
                  <a:cubicBezTo>
                    <a:pt x="10432" y="561318"/>
                    <a:pt x="0" y="536133"/>
                    <a:pt x="0" y="509872"/>
                  </a:cubicBezTo>
                  <a:lnTo>
                    <a:pt x="0" y="99017"/>
                  </a:lnTo>
                  <a:cubicBezTo>
                    <a:pt x="0" y="44331"/>
                    <a:pt x="44331" y="0"/>
                    <a:pt x="99017" y="0"/>
                  </a:cubicBezTo>
                  <a:close/>
                </a:path>
              </a:pathLst>
            </a:custGeom>
            <a:solidFill>
              <a:srgbClr val="5CE1E6">
                <a:alpha val="1568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50228" cy="60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05504" y="7264531"/>
            <a:ext cx="413626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"/>
              </a:rPr>
              <a:t>Hrushikesh Joshi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Backend and Data Engineer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3042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Ashish Sudam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Data Engineer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72455" y="7264531"/>
            <a:ext cx="41362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 Sujay Sail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DevOps Engineer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97429" y="7264531"/>
            <a:ext cx="4136262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Yash Jani</a:t>
            </a:r>
          </a:p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Front-End Developer(React)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5CE1E6"/>
                </a:solidFill>
                <a:latin typeface="Open Sauce Light"/>
              </a:rPr>
              <a:t>Site Reliability Engineer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47404" y="405674"/>
            <a:ext cx="14244512" cy="188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9"/>
              </a:lnSpc>
              <a:spcBef>
                <a:spcPct val="0"/>
              </a:spcBef>
            </a:pPr>
            <a:r>
              <a:rPr lang="en-US" sz="6216">
                <a:solidFill>
                  <a:srgbClr val="FFFFFF"/>
                </a:solidFill>
                <a:latin typeface="Open Sauce Light"/>
              </a:rPr>
              <a:t>Team Member </a:t>
            </a:r>
            <a:r>
              <a:rPr lang="en-US" sz="6216">
                <a:solidFill>
                  <a:srgbClr val="5CE1E6"/>
                </a:solidFill>
                <a:latin typeface="Open Sauce Light"/>
              </a:rPr>
              <a:t>Roles</a:t>
            </a:r>
            <a:r>
              <a:rPr lang="en-US" sz="6216">
                <a:solidFill>
                  <a:srgbClr val="FFFFFF"/>
                </a:solidFill>
                <a:latin typeface="Open Sauce Light"/>
              </a:rPr>
              <a:t> and </a:t>
            </a:r>
            <a:r>
              <a:rPr lang="en-US" sz="6216">
                <a:solidFill>
                  <a:srgbClr val="5CE1E6"/>
                </a:solidFill>
                <a:latin typeface="Open Sauce Light"/>
              </a:rPr>
              <a:t>Responsiblities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294" y="3215871"/>
            <a:ext cx="18609294" cy="7778305"/>
          </a:xfrm>
          <a:custGeom>
            <a:avLst/>
            <a:gdLst/>
            <a:ahLst/>
            <a:cxnLst/>
            <a:rect r="r" b="b" t="t" l="l"/>
            <a:pathLst>
              <a:path h="7778305" w="18609294">
                <a:moveTo>
                  <a:pt x="0" y="0"/>
                </a:moveTo>
                <a:lnTo>
                  <a:pt x="18609294" y="0"/>
                </a:lnTo>
                <a:lnTo>
                  <a:pt x="18609294" y="7778305"/>
                </a:lnTo>
                <a:lnTo>
                  <a:pt x="0" y="777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4001" y="2989650"/>
            <a:ext cx="531524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u="sng">
                <a:solidFill>
                  <a:srgbClr val="5CE1E6"/>
                </a:solidFill>
                <a:latin typeface="Open Sauce Light"/>
                <a:hlinkClick r:id="rId4" tooltip="https://github.com/htmw/2024S-Kodak/wiki"/>
              </a:rPr>
              <a:t>Github</a:t>
            </a:r>
            <a:r>
              <a:rPr lang="en-US" sz="8499" u="sng">
                <a:solidFill>
                  <a:srgbClr val="FFFFFF"/>
                </a:solidFill>
                <a:latin typeface="Open Sauce Light"/>
                <a:hlinkClick r:id="rId5" tooltip="https://github.com/htmw/2024S-Kodak/wiki"/>
              </a:rPr>
              <a:t>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8287" y="4919662"/>
            <a:ext cx="951142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u="sng">
                <a:solidFill>
                  <a:srgbClr val="FFFFFF"/>
                </a:solidFill>
                <a:latin typeface="Open Sans Light"/>
                <a:hlinkClick r:id="rId6" tooltip="https://github.com/htmw/2024S-Kodak"/>
              </a:rPr>
              <a:t>https://github.com/htmw/2024S-Kodak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89120" y="0"/>
            <a:ext cx="9760589" cy="9760589"/>
          </a:xfrm>
          <a:custGeom>
            <a:avLst/>
            <a:gdLst/>
            <a:ahLst/>
            <a:cxnLst/>
            <a:rect r="r" b="b" t="t" l="l"/>
            <a:pathLst>
              <a:path h="9760589" w="9760589">
                <a:moveTo>
                  <a:pt x="0" y="0"/>
                </a:moveTo>
                <a:lnTo>
                  <a:pt x="9760589" y="0"/>
                </a:lnTo>
                <a:lnTo>
                  <a:pt x="9760589" y="9760589"/>
                </a:lnTo>
                <a:lnTo>
                  <a:pt x="0" y="9760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4033" y="3029678"/>
            <a:ext cx="63103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79302" y="4819967"/>
            <a:ext cx="58197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Do you have any questions?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8625"/>
            <a:ext cx="18930447" cy="4259351"/>
          </a:xfrm>
          <a:custGeom>
            <a:avLst/>
            <a:gdLst/>
            <a:ahLst/>
            <a:cxnLst/>
            <a:rect r="r" b="b" t="t" l="l"/>
            <a:pathLst>
              <a:path h="4259351" w="18930447">
                <a:moveTo>
                  <a:pt x="0" y="0"/>
                </a:moveTo>
                <a:lnTo>
                  <a:pt x="18930447" y="0"/>
                </a:lnTo>
                <a:lnTo>
                  <a:pt x="18930447" y="4259350"/>
                </a:lnTo>
                <a:lnTo>
                  <a:pt x="0" y="42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8413" y="1028700"/>
            <a:ext cx="773117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9976FF"/>
                </a:solidFill>
                <a:latin typeface="Open Sauce Bold"/>
              </a:rPr>
              <a:t>Improvements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2446" y="3113784"/>
            <a:ext cx="11183541" cy="528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1"/>
              </a:lnSpc>
            </a:pPr>
            <a:r>
              <a:rPr lang="en-US" sz="4951">
                <a:solidFill>
                  <a:srgbClr val="FFFFFF"/>
                </a:solidFill>
                <a:latin typeface="Ovo"/>
              </a:rPr>
              <a:t>Reduce the number of bullet points</a:t>
            </a:r>
          </a:p>
          <a:p>
            <a:pPr algn="just">
              <a:lnSpc>
                <a:spcPts val="5941"/>
              </a:lnSpc>
            </a:pPr>
          </a:p>
          <a:p>
            <a:pPr algn="just">
              <a:lnSpc>
                <a:spcPts val="5941"/>
              </a:lnSpc>
            </a:pPr>
            <a:r>
              <a:rPr lang="en-US" sz="4951">
                <a:solidFill>
                  <a:srgbClr val="FFFFFF"/>
                </a:solidFill>
                <a:latin typeface="Ovo"/>
              </a:rPr>
              <a:t>Included algorithms</a:t>
            </a:r>
          </a:p>
          <a:p>
            <a:pPr algn="just">
              <a:lnSpc>
                <a:spcPts val="5941"/>
              </a:lnSpc>
            </a:pPr>
          </a:p>
          <a:p>
            <a:pPr algn="just">
              <a:lnSpc>
                <a:spcPts val="5941"/>
              </a:lnSpc>
            </a:pPr>
            <a:r>
              <a:rPr lang="en-US" sz="4951">
                <a:solidFill>
                  <a:srgbClr val="FFFFFF"/>
                </a:solidFill>
                <a:latin typeface="Ovo"/>
              </a:rPr>
              <a:t>Included GitHub link to the presentation</a:t>
            </a:r>
          </a:p>
          <a:p>
            <a:pPr algn="just">
              <a:lnSpc>
                <a:spcPts val="5941"/>
              </a:lnSpc>
            </a:pPr>
          </a:p>
          <a:p>
            <a:pPr algn="just" marL="0" indent="0" lvl="0">
              <a:lnSpc>
                <a:spcPts val="5941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54377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83385" y="2140712"/>
          <a:ext cx="17121218" cy="7875039"/>
        </p:xfrm>
        <a:graphic>
          <a:graphicData uri="http://schemas.openxmlformats.org/drawingml/2006/table">
            <a:tbl>
              <a:tblPr/>
              <a:tblGrid>
                <a:gridCol w="5055293"/>
                <a:gridCol w="12065925"/>
              </a:tblGrid>
              <a:tr h="860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Project Name: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Smart Hire Pro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3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Team: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Kodak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23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Project Description: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Our project aims to create a job recommendation system that provides the user with a targeted list of jobs based on the skills and experience in the resume of the user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2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Benefit Outcomes: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Users can monitor their skill gaps to enhance their future job search strategies.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The idea suggests an improved approach to applying or searching for a job in the hopes of reducing failed job applications. 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Github Link: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</a:rPr>
                        <a:t>https://github.com/htmw/2024S-Kodak/wiki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961744" y="615292"/>
            <a:ext cx="836451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  <a:spcBef>
                <a:spcPct val="0"/>
              </a:spcBef>
            </a:pPr>
            <a:r>
              <a:rPr lang="en-US" sz="7300">
                <a:solidFill>
                  <a:srgbClr val="FFFFFF"/>
                </a:solidFill>
                <a:latin typeface="Open Sauce Light"/>
              </a:rPr>
              <a:t>Project </a:t>
            </a:r>
            <a:r>
              <a:rPr lang="en-US" sz="7300">
                <a:solidFill>
                  <a:srgbClr val="5CE1E6"/>
                </a:solidFill>
                <a:latin typeface="Open Sauce Light"/>
              </a:rPr>
              <a:t>Description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6785" y="5971487"/>
            <a:ext cx="6804576" cy="5517893"/>
          </a:xfrm>
          <a:custGeom>
            <a:avLst/>
            <a:gdLst/>
            <a:ahLst/>
            <a:cxnLst/>
            <a:rect r="r" b="b" t="t" l="l"/>
            <a:pathLst>
              <a:path h="5517893" w="6804576">
                <a:moveTo>
                  <a:pt x="0" y="0"/>
                </a:moveTo>
                <a:lnTo>
                  <a:pt x="6804576" y="0"/>
                </a:lnTo>
                <a:lnTo>
                  <a:pt x="6804576" y="5517892"/>
                </a:lnTo>
                <a:lnTo>
                  <a:pt x="0" y="5517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430" y="2432520"/>
            <a:ext cx="15253140" cy="6825780"/>
          </a:xfrm>
          <a:custGeom>
            <a:avLst/>
            <a:gdLst/>
            <a:ahLst/>
            <a:cxnLst/>
            <a:rect r="r" b="b" t="t" l="l"/>
            <a:pathLst>
              <a:path h="6825780" w="15253140">
                <a:moveTo>
                  <a:pt x="0" y="0"/>
                </a:moveTo>
                <a:lnTo>
                  <a:pt x="15253140" y="0"/>
                </a:lnTo>
                <a:lnTo>
                  <a:pt x="15253140" y="6825780"/>
                </a:lnTo>
                <a:lnTo>
                  <a:pt x="0" y="6825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7939" y="875332"/>
            <a:ext cx="12315409" cy="97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3"/>
              </a:lnSpc>
              <a:spcBef>
                <a:spcPct val="0"/>
              </a:spcBef>
            </a:pPr>
            <a:r>
              <a:rPr lang="en-US" sz="6452">
                <a:solidFill>
                  <a:srgbClr val="FFFFFF"/>
                </a:solidFill>
                <a:latin typeface="Open Sauce Light"/>
              </a:rPr>
              <a:t>Team Working A</a:t>
            </a:r>
            <a:r>
              <a:rPr lang="en-US" sz="6452">
                <a:solidFill>
                  <a:srgbClr val="5DEAEF"/>
                </a:solidFill>
                <a:latin typeface="Open Sauce Light"/>
              </a:rPr>
              <a:t>greement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1216" y="642096"/>
            <a:ext cx="6961713" cy="6381571"/>
          </a:xfrm>
          <a:custGeom>
            <a:avLst/>
            <a:gdLst/>
            <a:ahLst/>
            <a:cxnLst/>
            <a:rect r="r" b="b" t="t" l="l"/>
            <a:pathLst>
              <a:path h="6381571" w="6961713">
                <a:moveTo>
                  <a:pt x="0" y="0"/>
                </a:moveTo>
                <a:lnTo>
                  <a:pt x="6961713" y="0"/>
                </a:lnTo>
                <a:lnTo>
                  <a:pt x="6961713" y="6381570"/>
                </a:lnTo>
                <a:lnTo>
                  <a:pt x="0" y="6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549" y="676968"/>
            <a:ext cx="654019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557">
                <a:solidFill>
                  <a:srgbClr val="FFF8F8"/>
                </a:solidFill>
                <a:latin typeface="Open Sauce Light"/>
              </a:rPr>
              <a:t>Maria, the Ambitious </a:t>
            </a:r>
            <a:r>
              <a:rPr lang="en-US" sz="3557">
                <a:solidFill>
                  <a:srgbClr val="9976FF"/>
                </a:solidFill>
                <a:latin typeface="Open Sauce Light"/>
              </a:rPr>
              <a:t>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1058" y="676968"/>
            <a:ext cx="19029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  <a:spcBef>
                <a:spcPct val="0"/>
              </a:spcBef>
            </a:pPr>
            <a:r>
              <a:rPr lang="en-US" sz="3557">
                <a:solidFill>
                  <a:srgbClr val="FFF8F8"/>
                </a:solidFill>
                <a:latin typeface="Open Sauce Light"/>
              </a:rPr>
              <a:t>Engineer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4747" y="1867593"/>
            <a:ext cx="326362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9"/>
              </a:lnSpc>
              <a:spcBef>
                <a:spcPct val="0"/>
              </a:spcBef>
            </a:pPr>
            <a:r>
              <a:rPr lang="en-US" sz="2157">
                <a:solidFill>
                  <a:srgbClr val="5CE1E6"/>
                </a:solidFill>
                <a:latin typeface="Open Sauce Light"/>
              </a:rPr>
              <a:t>Demographics: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1207" y="2181654"/>
            <a:ext cx="8415936" cy="252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4"/>
              </a:lnSpc>
            </a:pPr>
            <a:r>
              <a:rPr lang="en-US" sz="2355">
                <a:solidFill>
                  <a:srgbClr val="FFF8F8"/>
                </a:solidFill>
                <a:latin typeface="Open Sauce Light"/>
              </a:rPr>
              <a:t>Age: 24</a:t>
            </a:r>
          </a:p>
          <a:p>
            <a:pPr algn="just">
              <a:lnSpc>
                <a:spcPts val="4074"/>
              </a:lnSpc>
            </a:pPr>
            <a:r>
              <a:rPr lang="en-US" sz="2355">
                <a:solidFill>
                  <a:srgbClr val="FFF8F8"/>
                </a:solidFill>
                <a:latin typeface="Open Sauce Light"/>
              </a:rPr>
              <a:t>Location: Amsterdam, Netherlands</a:t>
            </a:r>
          </a:p>
          <a:p>
            <a:pPr algn="just">
              <a:lnSpc>
                <a:spcPts val="4074"/>
              </a:lnSpc>
            </a:pPr>
            <a:r>
              <a:rPr lang="en-US" sz="2355">
                <a:solidFill>
                  <a:srgbClr val="FFF8F8"/>
                </a:solidFill>
                <a:latin typeface="Open Sauce Light"/>
              </a:rPr>
              <a:t>Education: Bachelor of Arts in Film and Screen studies</a:t>
            </a:r>
          </a:p>
          <a:p>
            <a:pPr algn="just">
              <a:lnSpc>
                <a:spcPts val="4074"/>
              </a:lnSpc>
            </a:pPr>
            <a:r>
              <a:rPr lang="en-US" sz="2355">
                <a:solidFill>
                  <a:srgbClr val="FFF8F8"/>
                </a:solidFill>
                <a:latin typeface="Open Sauce Light"/>
              </a:rPr>
              <a:t>Experience: none</a:t>
            </a:r>
          </a:p>
          <a:p>
            <a:pPr algn="just">
              <a:lnSpc>
                <a:spcPts val="407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4747" y="4556781"/>
            <a:ext cx="521115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9"/>
              </a:lnSpc>
              <a:spcBef>
                <a:spcPct val="0"/>
              </a:spcBef>
            </a:pPr>
            <a:r>
              <a:rPr lang="en-US" sz="2157">
                <a:solidFill>
                  <a:srgbClr val="5DEAEF"/>
                </a:solidFill>
                <a:latin typeface="Open Sauce Light"/>
              </a:rPr>
              <a:t>Skills and Qualifications: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1207" y="4975213"/>
            <a:ext cx="8749506" cy="237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3"/>
              </a:lnSpc>
            </a:pPr>
            <a:r>
              <a:rPr lang="en-US" sz="2157">
                <a:solidFill>
                  <a:srgbClr val="FFF8F8"/>
                </a:solidFill>
                <a:latin typeface="Open Sauce Light"/>
              </a:rPr>
              <a:t>Proficient in Python, Java, and JavaScript</a:t>
            </a:r>
          </a:p>
          <a:p>
            <a:pPr algn="just">
              <a:lnSpc>
                <a:spcPts val="3883"/>
              </a:lnSpc>
            </a:pPr>
            <a:r>
              <a:rPr lang="en-US" sz="2157">
                <a:solidFill>
                  <a:srgbClr val="FFF8F8"/>
                </a:solidFill>
                <a:latin typeface="Open Sauce Light"/>
              </a:rPr>
              <a:t>Experience with web development and machine learning</a:t>
            </a:r>
          </a:p>
          <a:p>
            <a:pPr algn="just">
              <a:lnSpc>
                <a:spcPts val="3883"/>
              </a:lnSpc>
            </a:pPr>
            <a:r>
              <a:rPr lang="en-US" sz="2157">
                <a:solidFill>
                  <a:srgbClr val="FFF8F8"/>
                </a:solidFill>
                <a:latin typeface="Open Sauce Light"/>
              </a:rPr>
              <a:t>Strong analytical and problem-solving skills</a:t>
            </a:r>
          </a:p>
          <a:p>
            <a:pPr algn="just">
              <a:lnSpc>
                <a:spcPts val="3883"/>
              </a:lnSpc>
            </a:pPr>
            <a:r>
              <a:rPr lang="en-US" sz="2157">
                <a:solidFill>
                  <a:srgbClr val="FFF8F8"/>
                </a:solidFill>
                <a:latin typeface="Open Sauce Light"/>
              </a:rPr>
              <a:t>Excellent communication and teamwork abilities</a:t>
            </a:r>
          </a:p>
          <a:p>
            <a:pPr algn="just">
              <a:lnSpc>
                <a:spcPts val="388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4747" y="7242831"/>
            <a:ext cx="384989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9"/>
              </a:lnSpc>
              <a:spcBef>
                <a:spcPct val="0"/>
              </a:spcBef>
            </a:pPr>
            <a:r>
              <a:rPr lang="en-US" sz="2157">
                <a:solidFill>
                  <a:srgbClr val="5DEAEF"/>
                </a:solidFill>
                <a:latin typeface="Open Sauce Light"/>
              </a:rPr>
              <a:t>Goals and Needs: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1207" y="7690506"/>
            <a:ext cx="14119396" cy="229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6"/>
              </a:lnSpc>
            </a:pPr>
            <a:r>
              <a:rPr lang="en-US" sz="2254">
                <a:solidFill>
                  <a:srgbClr val="FFF8F8"/>
                </a:solidFill>
                <a:latin typeface="Open Sauce Light"/>
              </a:rPr>
              <a:t>Looking for a challenging and rewarding software engineering role that utilizes her skills and experience.</a:t>
            </a:r>
          </a:p>
          <a:p>
            <a:pPr>
              <a:lnSpc>
                <a:spcPts val="3696"/>
              </a:lnSpc>
            </a:pPr>
            <a:r>
              <a:rPr lang="en-US" sz="2254">
                <a:solidFill>
                  <a:srgbClr val="FFF8F8"/>
                </a:solidFill>
                <a:latin typeface="Open Sauce Light"/>
              </a:rPr>
              <a:t>Wants to find a job that aligns with her interests and career aspirations.</a:t>
            </a:r>
          </a:p>
          <a:p>
            <a:pPr>
              <a:lnSpc>
                <a:spcPts val="3696"/>
              </a:lnSpc>
            </a:pPr>
            <a:r>
              <a:rPr lang="en-US" sz="2254">
                <a:solidFill>
                  <a:srgbClr val="FFF8F8"/>
                </a:solidFill>
                <a:latin typeface="Open Sauce Light"/>
              </a:rPr>
              <a:t>Struggles to stay up-to-date on the latest job openings and find relevant opportunities that match her profile.</a:t>
            </a:r>
          </a:p>
          <a:p>
            <a:pPr>
              <a:lnSpc>
                <a:spcPts val="369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024872" y="943668"/>
            <a:ext cx="226820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pen Sauce Light"/>
              </a:rPr>
              <a:t>"I'm tired of spending hours searching for jobs that aren't right for me. This platform seems like a great way to ﬁnd relevant opportunities that match my skills and career goals."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4104" y="2230246"/>
            <a:ext cx="6678120" cy="6083684"/>
          </a:xfrm>
          <a:custGeom>
            <a:avLst/>
            <a:gdLst/>
            <a:ahLst/>
            <a:cxnLst/>
            <a:rect r="r" b="b" t="t" l="l"/>
            <a:pathLst>
              <a:path h="6083684" w="6678120">
                <a:moveTo>
                  <a:pt x="0" y="0"/>
                </a:moveTo>
                <a:lnTo>
                  <a:pt x="6678120" y="0"/>
                </a:lnTo>
                <a:lnTo>
                  <a:pt x="6678120" y="6083683"/>
                </a:lnTo>
                <a:lnTo>
                  <a:pt x="0" y="6083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3785" y="523875"/>
            <a:ext cx="375701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Open Sauce Light"/>
              </a:rPr>
              <a:t>Audrey, </a:t>
            </a:r>
            <a:r>
              <a:rPr lang="en-US" sz="3299">
                <a:solidFill>
                  <a:srgbClr val="74279E"/>
                </a:solidFill>
                <a:latin typeface="Open Sauce Light"/>
              </a:rPr>
              <a:t>Film editor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25802" y="385762"/>
            <a:ext cx="866995" cy="977891"/>
          </a:xfrm>
          <a:custGeom>
            <a:avLst/>
            <a:gdLst/>
            <a:ahLst/>
            <a:cxnLst/>
            <a:rect r="r" b="b" t="t" l="l"/>
            <a:pathLst>
              <a:path h="977891" w="866995">
                <a:moveTo>
                  <a:pt x="0" y="0"/>
                </a:moveTo>
                <a:lnTo>
                  <a:pt x="866996" y="0"/>
                </a:lnTo>
                <a:lnTo>
                  <a:pt x="866996" y="977892"/>
                </a:lnTo>
                <a:lnTo>
                  <a:pt x="0" y="97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5529"/>
            <a:ext cx="15544205" cy="8501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3"/>
              </a:lnSpc>
            </a:pPr>
            <a:r>
              <a:rPr lang="en-US" sz="2299">
                <a:solidFill>
                  <a:srgbClr val="00C4CC"/>
                </a:solidFill>
                <a:latin typeface="Open Sauce Light"/>
              </a:rPr>
              <a:t>Demographics: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Age: 24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Location: Amsterdam, Netherlands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Education: Bachelor of Arts in Film and Screen studies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Experience: none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5CE1E6"/>
                </a:solidFill>
                <a:latin typeface="Open Sauce Light"/>
              </a:rPr>
              <a:t>Skills and Qualifications: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Proficient in adobe suites, and some Avid video editing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Experience with filming with a 16mm camera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Strong communication and problem-solving skills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Great teamwork abilities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5CE1E6"/>
                </a:solidFill>
                <a:latin typeface="Open Sauce Light"/>
              </a:rPr>
              <a:t>Goals and Needs:</a:t>
            </a:r>
          </a:p>
          <a:p>
            <a:pPr>
              <a:lnSpc>
                <a:spcPts val="5243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Searching for a full-time opportunity that uses her degree</a:t>
            </a:r>
          </a:p>
          <a:p>
            <a:pPr>
              <a:lnSpc>
                <a:spcPts val="5749"/>
              </a:lnSpc>
            </a:pPr>
            <a:r>
              <a:rPr lang="en-US" sz="2299">
                <a:solidFill>
                  <a:srgbClr val="FFFFFF"/>
                </a:solidFill>
                <a:latin typeface="Open Sauce Light"/>
              </a:rPr>
              <a:t>                          To have a personal assistant-like tool that will suggest as many jobs as there are in  the market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DAF_QvseieE</dc:identifier>
  <dcterms:modified xsi:type="dcterms:W3CDTF">2011-08-01T06:04:30Z</dcterms:modified>
  <cp:revision>1</cp:revision>
  <dc:title>Team Kodak - Deliverable #2</dc:title>
</cp:coreProperties>
</file>